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147481852" r:id="rId2"/>
    <p:sldId id="21474818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660"/>
  </p:normalViewPr>
  <p:slideViewPr>
    <p:cSldViewPr snapToGrid="0">
      <p:cViewPr varScale="1">
        <p:scale>
          <a:sx n="59" d="100"/>
          <a:sy n="59" d="100"/>
        </p:scale>
        <p:origin x="9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KUMA KAWAKAMI (川上 拓真)" userId="a625441e-7bde-4be1-9f66-631802fc5d36" providerId="ADAL" clId="{4A7E6367-D8E7-43DE-9C09-09DDEC69F16F}"/>
    <pc:docChg chg="delSld modSld sldOrd">
      <pc:chgData name="TAKUMA KAWAKAMI (川上 拓真)" userId="a625441e-7bde-4be1-9f66-631802fc5d36" providerId="ADAL" clId="{4A7E6367-D8E7-43DE-9C09-09DDEC69F16F}" dt="2026-05-15T01:20:03.536" v="3" actId="2696"/>
      <pc:docMkLst>
        <pc:docMk/>
      </pc:docMkLst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3635670824" sldId="2147481851"/>
        </pc:sldMkLst>
      </pc:sldChg>
      <pc:sldChg chg="ord">
        <pc:chgData name="TAKUMA KAWAKAMI (川上 拓真)" userId="a625441e-7bde-4be1-9f66-631802fc5d36" providerId="ADAL" clId="{4A7E6367-D8E7-43DE-9C09-09DDEC69F16F}" dt="2026-05-15T01:19:52.484" v="1"/>
        <pc:sldMkLst>
          <pc:docMk/>
          <pc:sldMk cId="3867675009" sldId="2147481852"/>
        </pc:sldMkLst>
      </pc:sldChg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3843115393" sldId="2147481853"/>
        </pc:sldMkLst>
      </pc:sldChg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2630237548" sldId="2147481854"/>
        </pc:sldMkLst>
      </pc:sldChg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2892489354" sldId="2147481855"/>
        </pc:sldMkLst>
      </pc:sldChg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847836940" sldId="2147481856"/>
        </pc:sldMkLst>
      </pc:sldChg>
      <pc:sldChg chg="mod modShow">
        <pc:chgData name="TAKUMA KAWAKAMI (川上 拓真)" userId="a625441e-7bde-4be1-9f66-631802fc5d36" providerId="ADAL" clId="{4A7E6367-D8E7-43DE-9C09-09DDEC69F16F}" dt="2026-05-15T01:19:55.228" v="2" actId="729"/>
        <pc:sldMkLst>
          <pc:docMk/>
          <pc:sldMk cId="75169656" sldId="2147481857"/>
        </pc:sldMkLst>
      </pc:sldChg>
      <pc:sldChg chg="del">
        <pc:chgData name="TAKUMA KAWAKAMI (川上 拓真)" userId="a625441e-7bde-4be1-9f66-631802fc5d36" providerId="ADAL" clId="{4A7E6367-D8E7-43DE-9C09-09DDEC69F16F}" dt="2026-05-15T01:20:03.536" v="3" actId="2696"/>
        <pc:sldMkLst>
          <pc:docMk/>
          <pc:sldMk cId="3330459493" sldId="21474818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2901-BB24-4B48-9F21-A6190844F086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246DD-77E1-4968-915C-1AC78FE590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9613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C3703-5567-F038-BB16-F90F37D3E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33ABFAF-1CAA-99BE-DA2E-A0F206FDFE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310DB74-EA4A-02D0-39A7-40952CE129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834A69-76F3-3D18-A2BD-45BC8D440A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7BDBD-62CC-43ED-B541-3993ED0DFE77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1182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C3703-5567-F038-BB16-F90F37D3E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33ABFAF-1CAA-99BE-DA2E-A0F206FDFE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8310DB74-EA4A-02D0-39A7-40952CE129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834A69-76F3-3D18-A2BD-45BC8D440A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7BDBD-62CC-43ED-B541-3993ED0DFE77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60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C89C49-407A-DBA0-69FB-C3CD20FD7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F548AE6-7B3F-9251-EE0E-DBA2C3BBF7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9F4FE7-13E7-075B-B145-CA2C66EB3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9C3C9B-80E8-72DB-2F4F-B4D1C3DA5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917A878-15A6-FA4E-4907-93F19CBA8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913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87BFC2-17B2-E422-28DB-7D641AF79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507A03-98EF-7919-D126-DB7F860931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8C399C-5EFF-0AFF-F4DF-E4D3DB32E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73C710-7D73-5DA4-A91B-89056FD70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F2DB98-344C-DF97-947A-F3734F1B6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6768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DDE90FE-E212-F05D-8A21-B62E82B52C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FFFDEF-B4A7-53DE-B69E-2DA9A3B605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7A0C86-E7A7-F4D1-8233-BE7B09F4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031464-4E7B-65A3-32BC-0B8E8A9B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361911-B36E-63BA-0F0E-0EB1C263D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79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6858231-C9C0-CB5A-244D-6AD127C34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4F278D7-45F4-F52A-6ACE-E3324F0BF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512C75-79B4-BF69-7794-E3022BB86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0A8FED-0730-77DC-8272-1259AB9F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72E1ED-E076-AE37-7125-DC8419933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9893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6F9B8C-B5F3-3CE5-84D5-0A7BA7487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0CF9E3B-2588-C363-8B9D-18C2E30BC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D290CCE-78E8-DCD0-B318-1A7E2DF56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84F558A-FD40-EF14-D967-D742F18EE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EE059-0098-B089-03FD-45BD789D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4340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10B382-9ABA-3704-AB25-FF361C06E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C9B622-C74C-3D62-8002-463CC336AC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C33DC7-288E-6CDF-46AD-C4EBF1C864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68359CD-2F86-CEBB-1E17-EF1B6DCF2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7D4EDC1-9959-7273-E1AF-B2739C4FA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7FB483F-311A-BDAD-AAC8-0BAD82A89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3753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089591-CC34-2932-CBD7-C526B0F52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B753CC4-1F7F-3069-61C9-41BE9DC8E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F0482C2-4F10-93A8-120E-9A7F0BD4CC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539600C-A787-8A70-8A47-964111BB84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47FF1B1-AB46-7E95-DB51-249D655461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EF04DD4-596A-6A60-17B4-5F7180DDC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FC19D07-45C9-4C55-26E6-163346703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F31ABE4-2C04-1CDA-D378-26B35B678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472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B0C890-194C-3F40-536F-15958096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477B47D-560F-825C-1B3D-920999309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C4E181F-790F-FC39-B84F-DD813D4DC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FCE05BC-4EA2-951F-3230-8BF2023E3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721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8A12373-121D-E3FD-3477-ED4ED657C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9BFD2F0-E7B2-BFFD-3FAC-B0072046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9FF3EB2-3E2F-A420-534A-1409E298B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0476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038BE2B-791D-285D-72A4-2F95B3518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8CBAD63-115A-F005-5EEF-85732614E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EEF39BD-8A60-78EC-E3FE-AA7A00272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F4DE77C-74D6-F549-79E7-12BFB6330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1DAEDB9-5765-AC3D-E9E9-266C9E460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861CFC-4709-E65B-978A-104EF992D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733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142CB0-23CF-0156-8287-96A70D4F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778DB7D-187A-9B6D-F058-0E83DAFCBF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48D2DB-BEE5-4B9F-E036-B7250E4ACA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5EAE3DB-37FF-6B0F-48A2-D736DB2BA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02CC7D9-8854-9A32-ED8E-38C31C2C6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DB70FB-B637-EDEC-9852-F6444B886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1317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B642C13-C614-5A89-1B40-7440EA802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1CB848D-A6DF-556A-09B5-3C73F9877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123631-E16D-B4E7-1C08-8982AACF0C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821A47-BAD1-4FD5-82AF-3AECC4EF345C}" type="datetimeFigureOut">
              <a:rPr kumimoji="1" lang="ja-JP" altLang="en-US" smtClean="0"/>
              <a:t>2026/5/15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5B646DC-BE49-896D-17C1-D852645E9E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B304547-8166-95F3-E34B-B605AF2B0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AC866F-1F40-41B2-BCDF-A22DFE133E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0967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3ED03-6805-3465-8A79-ABF8A8EDA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9">
            <a:extLst>
              <a:ext uri="{FF2B5EF4-FFF2-40B4-BE49-F238E27FC236}">
                <a16:creationId xmlns:a16="http://schemas.microsoft.com/office/drawing/2014/main" id="{C186F715-EAEF-BA56-A05E-B8778D7384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159238"/>
              </p:ext>
            </p:extLst>
          </p:nvPr>
        </p:nvGraphicFramePr>
        <p:xfrm>
          <a:off x="150359" y="645742"/>
          <a:ext cx="11891282" cy="5659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5641">
                  <a:extLst>
                    <a:ext uri="{9D8B030D-6E8A-4147-A177-3AD203B41FA5}">
                      <a16:colId xmlns:a16="http://schemas.microsoft.com/office/drawing/2014/main" val="1996872608"/>
                    </a:ext>
                  </a:extLst>
                </a:gridCol>
                <a:gridCol w="5945641">
                  <a:extLst>
                    <a:ext uri="{9D8B030D-6E8A-4147-A177-3AD203B41FA5}">
                      <a16:colId xmlns:a16="http://schemas.microsoft.com/office/drawing/2014/main" val="3459296277"/>
                    </a:ext>
                  </a:extLst>
                </a:gridCol>
              </a:tblGrid>
              <a:tr h="34357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モーションボード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LPDC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生産管理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741947"/>
                  </a:ext>
                </a:extLst>
              </a:tr>
              <a:tr h="5316202">
                <a:tc>
                  <a:txBody>
                    <a:bodyPr/>
                    <a:lstStyle/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枠の色同士が結びついてます。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勤怠の欄は利用してません。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・データ保存場所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SS13.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鋳造部門共有→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LPDC”→”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□□□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【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生産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D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領域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】”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→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”103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期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→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”2505_LPDC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生産管理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→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Excel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の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”2605_FMsuper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生産管理表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_ver3.11.1”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017842"/>
                  </a:ext>
                </a:extLst>
              </a:tr>
            </a:tbl>
          </a:graphicData>
        </a:graphic>
      </p:graphicFrame>
      <p:sp>
        <p:nvSpPr>
          <p:cNvPr id="37" name="吹き出し: 四角形 36">
            <a:extLst>
              <a:ext uri="{FF2B5EF4-FFF2-40B4-BE49-F238E27FC236}">
                <a16:creationId xmlns:a16="http://schemas.microsoft.com/office/drawing/2014/main" id="{44047256-1C4C-A2E7-AF49-55602F96C62A}"/>
              </a:ext>
            </a:extLst>
          </p:cNvPr>
          <p:cNvSpPr/>
          <p:nvPr/>
        </p:nvSpPr>
        <p:spPr>
          <a:xfrm>
            <a:off x="9192203" y="2236305"/>
            <a:ext cx="2730500" cy="2295565"/>
          </a:xfrm>
          <a:prstGeom prst="wedgeRectCallout">
            <a:avLst>
              <a:gd name="adj1" fmla="val 16376"/>
              <a:gd name="adj2" fmla="val -60167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吹き出し: 四角形 30">
            <a:extLst>
              <a:ext uri="{FF2B5EF4-FFF2-40B4-BE49-F238E27FC236}">
                <a16:creationId xmlns:a16="http://schemas.microsoft.com/office/drawing/2014/main" id="{9C30B54B-8320-7122-7B2F-16C60CD32AEB}"/>
              </a:ext>
            </a:extLst>
          </p:cNvPr>
          <p:cNvSpPr/>
          <p:nvPr/>
        </p:nvSpPr>
        <p:spPr>
          <a:xfrm>
            <a:off x="6390162" y="5187920"/>
            <a:ext cx="5406844" cy="1064587"/>
          </a:xfrm>
          <a:prstGeom prst="wedgeRectCallout">
            <a:avLst>
              <a:gd name="adj1" fmla="val 28790"/>
              <a:gd name="adj2" fmla="val -68662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2C9BF9AB-1EEF-FF25-D078-90EE301303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1559"/>
          <a:stretch>
            <a:fillRect/>
          </a:stretch>
        </p:blipFill>
        <p:spPr>
          <a:xfrm>
            <a:off x="6676168" y="5270314"/>
            <a:ext cx="3577445" cy="928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吹き出し: 四角形 11">
            <a:extLst>
              <a:ext uri="{FF2B5EF4-FFF2-40B4-BE49-F238E27FC236}">
                <a16:creationId xmlns:a16="http://schemas.microsoft.com/office/drawing/2014/main" id="{7B4004DB-B619-7ECB-9400-C4C9481D6CFC}"/>
              </a:ext>
            </a:extLst>
          </p:cNvPr>
          <p:cNvSpPr/>
          <p:nvPr/>
        </p:nvSpPr>
        <p:spPr>
          <a:xfrm>
            <a:off x="6292627" y="2236305"/>
            <a:ext cx="2730500" cy="2295565"/>
          </a:xfrm>
          <a:prstGeom prst="wedgeRectCallout">
            <a:avLst>
              <a:gd name="adj1" fmla="val 16376"/>
              <a:gd name="adj2" fmla="val -60167"/>
            </a:avLst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D5786B1-247F-1216-E5FF-A0AC89D7AA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1711" y="2370536"/>
            <a:ext cx="2023197" cy="1914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5">
            <a:extLst>
              <a:ext uri="{FF2B5EF4-FFF2-40B4-BE49-F238E27FC236}">
                <a16:creationId xmlns:a16="http://schemas.microsoft.com/office/drawing/2014/main" id="{B49B459A-9CEE-1917-1FBF-BE0B48AC532C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24666" y="410934"/>
            <a:ext cx="11945414" cy="46921"/>
          </a:xfrm>
          <a:prstGeom prst="rect">
            <a:avLst/>
          </a:prstGeom>
          <a:gradFill flip="none" rotWithShape="1">
            <a:gsLst>
              <a:gs pos="29000">
                <a:srgbClr val="000000">
                  <a:lumMod val="50000"/>
                  <a:lumOff val="50000"/>
                </a:srgbClr>
              </a:gs>
              <a:gs pos="100000">
                <a:srgbClr val="FFFFFF"/>
              </a:gs>
              <a:gs pos="100000">
                <a:srgbClr val="0000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ja-JP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Text Box 638">
            <a:extLst>
              <a:ext uri="{FF2B5EF4-FFF2-40B4-BE49-F238E27FC236}">
                <a16:creationId xmlns:a16="http://schemas.microsoft.com/office/drawing/2014/main" id="{65F9A61F-4A66-F0C7-3F56-861A186A6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606" y="4554"/>
            <a:ext cx="4474302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ja-JP"/>
            </a:defPPr>
            <a:lvl1pPr algn="ctr">
              <a:spcBef>
                <a:spcPct val="0"/>
              </a:spcBef>
              <a:defRPr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KSFS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 モーションボード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生産管理紐づけ</a:t>
            </a: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DC850A6C-02E6-407C-216D-32DFFC6DE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7" y="-27384"/>
            <a:ext cx="160172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熊本製作所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PT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工場　鋳造モジュール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6B7EC4A-EDB0-26A4-724B-236099873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163" y="1085148"/>
            <a:ext cx="5808548" cy="3010602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75A4ED7-F1DF-04A5-CAAE-E6050D064A6F}"/>
              </a:ext>
            </a:extLst>
          </p:cNvPr>
          <p:cNvSpPr/>
          <p:nvPr/>
        </p:nvSpPr>
        <p:spPr>
          <a:xfrm>
            <a:off x="936852" y="2590449"/>
            <a:ext cx="1187223" cy="1813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FD68A04-97AF-ED3D-85F7-BD6ACC1A1F7D}"/>
              </a:ext>
            </a:extLst>
          </p:cNvPr>
          <p:cNvSpPr/>
          <p:nvPr/>
        </p:nvSpPr>
        <p:spPr>
          <a:xfrm>
            <a:off x="8249196" y="2692698"/>
            <a:ext cx="262521" cy="15926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35F3F96-D122-ACB5-2700-9FB3B44AECE8}"/>
              </a:ext>
            </a:extLst>
          </p:cNvPr>
          <p:cNvSpPr/>
          <p:nvPr/>
        </p:nvSpPr>
        <p:spPr>
          <a:xfrm>
            <a:off x="936851" y="3029855"/>
            <a:ext cx="1644424" cy="181326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7049633-D5A7-3C4D-AAF0-1054BD6E4115}"/>
              </a:ext>
            </a:extLst>
          </p:cNvPr>
          <p:cNvSpPr/>
          <p:nvPr/>
        </p:nvSpPr>
        <p:spPr>
          <a:xfrm>
            <a:off x="7298284" y="2550174"/>
            <a:ext cx="341400" cy="1735174"/>
          </a:xfrm>
          <a:prstGeom prst="rect">
            <a:avLst/>
          </a:prstGeom>
          <a:noFill/>
          <a:ln w="28575">
            <a:solidFill>
              <a:srgbClr val="92D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EF704C5-1DE6-59FF-2BD3-1D9504B9C643}"/>
              </a:ext>
            </a:extLst>
          </p:cNvPr>
          <p:cNvSpPr/>
          <p:nvPr/>
        </p:nvSpPr>
        <p:spPr>
          <a:xfrm>
            <a:off x="3332677" y="2499786"/>
            <a:ext cx="470973" cy="18132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049681A-5CB6-B48C-C2FD-1085AFED1572}"/>
              </a:ext>
            </a:extLst>
          </p:cNvPr>
          <p:cNvSpPr/>
          <p:nvPr/>
        </p:nvSpPr>
        <p:spPr>
          <a:xfrm>
            <a:off x="6750596" y="2550174"/>
            <a:ext cx="514496" cy="173517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DD7A85-F2F7-D7FD-E446-D933F81CF2E6}"/>
              </a:ext>
            </a:extLst>
          </p:cNvPr>
          <p:cNvSpPr/>
          <p:nvPr/>
        </p:nvSpPr>
        <p:spPr>
          <a:xfrm>
            <a:off x="2802990" y="3176466"/>
            <a:ext cx="930810" cy="36048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53AE19F-2D9B-A154-FCBE-F387973F9ACB}"/>
              </a:ext>
            </a:extLst>
          </p:cNvPr>
          <p:cNvSpPr/>
          <p:nvPr/>
        </p:nvSpPr>
        <p:spPr>
          <a:xfrm>
            <a:off x="8970498" y="5593266"/>
            <a:ext cx="1283115" cy="60603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B413737-7BBD-0E4B-3C15-F443A5415B1D}"/>
              </a:ext>
            </a:extLst>
          </p:cNvPr>
          <p:cNvSpPr/>
          <p:nvPr/>
        </p:nvSpPr>
        <p:spPr>
          <a:xfrm>
            <a:off x="3803650" y="3176466"/>
            <a:ext cx="930810" cy="36048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3A68EE50-1322-0AF0-691A-9A4615FBE869}"/>
              </a:ext>
            </a:extLst>
          </p:cNvPr>
          <p:cNvSpPr/>
          <p:nvPr/>
        </p:nvSpPr>
        <p:spPr>
          <a:xfrm>
            <a:off x="7672876" y="2555384"/>
            <a:ext cx="549825" cy="1735174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098542A-0C35-49ED-16F0-80322268D6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88029" y="1667515"/>
            <a:ext cx="5067349" cy="279134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C3219CA-AD90-FA38-840C-9291278684CB}"/>
              </a:ext>
            </a:extLst>
          </p:cNvPr>
          <p:cNvSpPr txBox="1"/>
          <p:nvPr/>
        </p:nvSpPr>
        <p:spPr>
          <a:xfrm>
            <a:off x="7639684" y="4284488"/>
            <a:ext cx="13308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範囲　</a:t>
            </a:r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B12:E999</a:t>
            </a:r>
            <a:endParaRPr kumimoji="1" lang="ja-JP" altLang="en-US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9BE7B12-45E6-6FF3-3DA1-BFBF10E09D64}"/>
              </a:ext>
            </a:extLst>
          </p:cNvPr>
          <p:cNvSpPr/>
          <p:nvPr/>
        </p:nvSpPr>
        <p:spPr>
          <a:xfrm>
            <a:off x="7585075" y="1653683"/>
            <a:ext cx="885825" cy="305093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C28C789F-1B52-3287-AE79-A13EEF4528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896" y="4621695"/>
            <a:ext cx="4991482" cy="377905"/>
          </a:xfrm>
          <a:prstGeom prst="rect">
            <a:avLst/>
          </a:prstGeom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17FD3249-FCC6-322E-47DD-CD348D67B159}"/>
              </a:ext>
            </a:extLst>
          </p:cNvPr>
          <p:cNvSpPr/>
          <p:nvPr/>
        </p:nvSpPr>
        <p:spPr>
          <a:xfrm>
            <a:off x="10358954" y="4630155"/>
            <a:ext cx="885825" cy="305093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48D0CAE-5810-D083-58C4-248C34D14DA9}"/>
              </a:ext>
            </a:extLst>
          </p:cNvPr>
          <p:cNvSpPr txBox="1"/>
          <p:nvPr/>
        </p:nvSpPr>
        <p:spPr>
          <a:xfrm>
            <a:off x="10439520" y="5327596"/>
            <a:ext cx="12811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範囲　</a:t>
            </a:r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E7:AI138</a:t>
            </a:r>
          </a:p>
          <a:p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別</a:t>
            </a:r>
            <a:r>
              <a:rPr kumimoji="1"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Excel</a:t>
            </a:r>
          </a:p>
          <a:p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鋳造計画</a:t>
            </a:r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”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より</a:t>
            </a: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手動で貼り付け</a:t>
            </a:r>
            <a:endParaRPr kumimoji="1" lang="ja-JP" altLang="en-US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98368AE3-A70F-2CA4-32B1-34FCD80F9C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62256" y="2533196"/>
            <a:ext cx="2026300" cy="11216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3CEA7D94-88EA-3047-82B2-691101D5C9F7}"/>
              </a:ext>
            </a:extLst>
          </p:cNvPr>
          <p:cNvSpPr/>
          <p:nvPr/>
        </p:nvSpPr>
        <p:spPr>
          <a:xfrm>
            <a:off x="9459198" y="2406656"/>
            <a:ext cx="2232417" cy="1374682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685F08FD-31F1-FCE2-8CB0-6332A96598DC}"/>
              </a:ext>
            </a:extLst>
          </p:cNvPr>
          <p:cNvSpPr/>
          <p:nvPr/>
        </p:nvSpPr>
        <p:spPr>
          <a:xfrm>
            <a:off x="10221863" y="1653683"/>
            <a:ext cx="1081137" cy="305093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29C8206-8838-24A1-DB45-056BC513E685}"/>
              </a:ext>
            </a:extLst>
          </p:cNvPr>
          <p:cNvSpPr txBox="1"/>
          <p:nvPr/>
        </p:nvSpPr>
        <p:spPr>
          <a:xfrm>
            <a:off x="9483600" y="3838129"/>
            <a:ext cx="23246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良品台数のみであれば</a:t>
            </a:r>
            <a:endParaRPr kumimoji="1"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“SIM***”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シートの「鋳造数」の行に</a:t>
            </a: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実績入力</a:t>
            </a:r>
            <a:r>
              <a:rPr lang="en-US" altLang="ja-JP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”</a:t>
            </a:r>
            <a:r>
              <a:rPr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の数字が反映される</a:t>
            </a:r>
            <a:endParaRPr lang="en-US" altLang="ja-JP" sz="11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767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1E3ED03-6805-3465-8A79-ABF8A8EDA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9">
            <a:extLst>
              <a:ext uri="{FF2B5EF4-FFF2-40B4-BE49-F238E27FC236}">
                <a16:creationId xmlns:a16="http://schemas.microsoft.com/office/drawing/2014/main" id="{C186F715-EAEF-BA56-A05E-B8778D7384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415068"/>
              </p:ext>
            </p:extLst>
          </p:nvPr>
        </p:nvGraphicFramePr>
        <p:xfrm>
          <a:off x="150359" y="645742"/>
          <a:ext cx="11891282" cy="5659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45641">
                  <a:extLst>
                    <a:ext uri="{9D8B030D-6E8A-4147-A177-3AD203B41FA5}">
                      <a16:colId xmlns:a16="http://schemas.microsoft.com/office/drawing/2014/main" val="1996872608"/>
                    </a:ext>
                  </a:extLst>
                </a:gridCol>
                <a:gridCol w="5945641">
                  <a:extLst>
                    <a:ext uri="{9D8B030D-6E8A-4147-A177-3AD203B41FA5}">
                      <a16:colId xmlns:a16="http://schemas.microsoft.com/office/drawing/2014/main" val="3459296277"/>
                    </a:ext>
                  </a:extLst>
                </a:gridCol>
              </a:tblGrid>
              <a:tr h="34357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モーションボード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HPDC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生産管理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741947"/>
                  </a:ext>
                </a:extLst>
              </a:tr>
              <a:tr h="5316202">
                <a:tc>
                  <a:txBody>
                    <a:bodyPr/>
                    <a:lstStyle/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/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017842"/>
                  </a:ext>
                </a:extLst>
              </a:tr>
            </a:tbl>
          </a:graphicData>
        </a:graphic>
      </p:graphicFrame>
      <p:sp>
        <p:nvSpPr>
          <p:cNvPr id="9" name="Rectangle 5">
            <a:extLst>
              <a:ext uri="{FF2B5EF4-FFF2-40B4-BE49-F238E27FC236}">
                <a16:creationId xmlns:a16="http://schemas.microsoft.com/office/drawing/2014/main" id="{B49B459A-9CEE-1917-1FBF-BE0B48AC532C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24666" y="410934"/>
            <a:ext cx="11945414" cy="46921"/>
          </a:xfrm>
          <a:prstGeom prst="rect">
            <a:avLst/>
          </a:prstGeom>
          <a:gradFill flip="none" rotWithShape="1">
            <a:gsLst>
              <a:gs pos="29000">
                <a:srgbClr val="000000">
                  <a:lumMod val="50000"/>
                  <a:lumOff val="50000"/>
                </a:srgbClr>
              </a:gs>
              <a:gs pos="100000">
                <a:srgbClr val="FFFFFF"/>
              </a:gs>
              <a:gs pos="100000">
                <a:srgbClr val="0000FF"/>
              </a:gs>
              <a:gs pos="100000">
                <a:srgbClr val="96AB9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ja-JP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10" name="Text Box 638">
            <a:extLst>
              <a:ext uri="{FF2B5EF4-FFF2-40B4-BE49-F238E27FC236}">
                <a16:creationId xmlns:a16="http://schemas.microsoft.com/office/drawing/2014/main" id="{65F9A61F-4A66-F0C7-3F56-861A186A6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0606" y="4554"/>
            <a:ext cx="4474302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ja-JP"/>
            </a:defPPr>
            <a:lvl1pPr algn="ctr">
              <a:spcBef>
                <a:spcPct val="0"/>
              </a:spcBef>
              <a:defRPr sz="20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  <a:lvl2pPr marL="742950" indent="-285750">
              <a:defRPr>
                <a:solidFill>
                  <a:schemeClr val="tx1"/>
                </a:solidFill>
                <a:ea typeface="ＭＳ Ｐゴシック" charset="-128"/>
              </a:defRPr>
            </a:lvl2pPr>
            <a:lvl3pPr marL="1143000" indent="-228600">
              <a:defRPr>
                <a:solidFill>
                  <a:schemeClr val="tx1"/>
                </a:solidFill>
                <a:ea typeface="ＭＳ Ｐゴシック" charset="-128"/>
              </a:defRPr>
            </a:lvl3pPr>
            <a:lvl4pPr marL="1600200" indent="-228600">
              <a:defRPr>
                <a:solidFill>
                  <a:schemeClr val="tx1"/>
                </a:solidFill>
                <a:ea typeface="ＭＳ Ｐゴシック" charset="-128"/>
              </a:defRPr>
            </a:lvl4pPr>
            <a:lvl5pPr marL="2057400" indent="-228600">
              <a:defRPr>
                <a:solidFill>
                  <a:schemeClr val="tx1"/>
                </a:solidFill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KSFS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 モーションボード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生産管理紐づけ</a:t>
            </a:r>
          </a:p>
        </p:txBody>
      </p:sp>
      <p:sp>
        <p:nvSpPr>
          <p:cNvPr id="2" name="Text Box 5">
            <a:extLst>
              <a:ext uri="{FF2B5EF4-FFF2-40B4-BE49-F238E27FC236}">
                <a16:creationId xmlns:a16="http://schemas.microsoft.com/office/drawing/2014/main" id="{DC850A6C-02E6-407C-216D-32DFFC6DE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07" y="-27384"/>
            <a:ext cx="160172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熊本製作所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PT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 UI" pitchFamily="50" charset="-128"/>
                <a:ea typeface="Meiryo UI" pitchFamily="50" charset="-128"/>
                <a:cs typeface="Meiryo UI" pitchFamily="50" charset="-128"/>
              </a:rPr>
              <a:t>工場　鋳造モジュール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BA857FD-D983-B008-38E9-D7ADF277BD75}"/>
              </a:ext>
            </a:extLst>
          </p:cNvPr>
          <p:cNvGrpSpPr/>
          <p:nvPr/>
        </p:nvGrpSpPr>
        <p:grpSpPr>
          <a:xfrm>
            <a:off x="244163" y="1085148"/>
            <a:ext cx="11797478" cy="5768298"/>
            <a:chOff x="244163" y="1085148"/>
            <a:chExt cx="5808548" cy="3010602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36B7EC4A-EDB0-26A4-724B-236099873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4163" y="1085148"/>
              <a:ext cx="5808548" cy="3010602"/>
            </a:xfrm>
            <a:prstGeom prst="rect">
              <a:avLst/>
            </a:prstGeom>
          </p:spPr>
        </p:pic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F75A4ED7-F1DF-04A5-CAAE-E6050D064A6F}"/>
                </a:ext>
              </a:extLst>
            </p:cNvPr>
            <p:cNvSpPr/>
            <p:nvPr/>
          </p:nvSpPr>
          <p:spPr>
            <a:xfrm>
              <a:off x="936852" y="2590449"/>
              <a:ext cx="1187223" cy="18132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735F3F96-D122-ACB5-2700-9FB3B44AECE8}"/>
                </a:ext>
              </a:extLst>
            </p:cNvPr>
            <p:cNvSpPr/>
            <p:nvPr/>
          </p:nvSpPr>
          <p:spPr>
            <a:xfrm>
              <a:off x="936851" y="3029855"/>
              <a:ext cx="1644424" cy="181326"/>
            </a:xfrm>
            <a:prstGeom prst="rect">
              <a:avLst/>
            </a:prstGeom>
            <a:noFill/>
            <a:ln w="2857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7EF704C5-1DE6-59FF-2BD3-1D9504B9C643}"/>
                </a:ext>
              </a:extLst>
            </p:cNvPr>
            <p:cNvSpPr/>
            <p:nvPr/>
          </p:nvSpPr>
          <p:spPr>
            <a:xfrm>
              <a:off x="3332677" y="2499786"/>
              <a:ext cx="470973" cy="181326"/>
            </a:xfrm>
            <a:prstGeom prst="rect">
              <a:avLst/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A8DD7A85-F2F7-D7FD-E446-D933F81CF2E6}"/>
                </a:ext>
              </a:extLst>
            </p:cNvPr>
            <p:cNvSpPr/>
            <p:nvPr/>
          </p:nvSpPr>
          <p:spPr>
            <a:xfrm>
              <a:off x="2802990" y="3176466"/>
              <a:ext cx="930810" cy="360484"/>
            </a:xfrm>
            <a:prstGeom prst="rect">
              <a:avLst/>
            </a:prstGeom>
            <a:noFill/>
            <a:ln w="28575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0B413737-7BBD-0E4B-3C15-F443A5415B1D}"/>
                </a:ext>
              </a:extLst>
            </p:cNvPr>
            <p:cNvSpPr/>
            <p:nvPr/>
          </p:nvSpPr>
          <p:spPr>
            <a:xfrm>
              <a:off x="3803650" y="3176466"/>
              <a:ext cx="930810" cy="360484"/>
            </a:xfrm>
            <a:prstGeom prst="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5" name="吹き出し: 四角形 4">
            <a:extLst>
              <a:ext uri="{FF2B5EF4-FFF2-40B4-BE49-F238E27FC236}">
                <a16:creationId xmlns:a16="http://schemas.microsoft.com/office/drawing/2014/main" id="{CFCD7674-DBD0-A710-28BF-86AE4956E948}"/>
              </a:ext>
            </a:extLst>
          </p:cNvPr>
          <p:cNvSpPr/>
          <p:nvPr/>
        </p:nvSpPr>
        <p:spPr>
          <a:xfrm>
            <a:off x="2677751" y="2158628"/>
            <a:ext cx="4626428" cy="1262743"/>
          </a:xfrm>
          <a:prstGeom prst="wedgeRectCallout">
            <a:avLst>
              <a:gd name="adj1" fmla="val -39892"/>
              <a:gd name="adj2" fmla="val 97845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ysClr val="windowText" lastClr="000000"/>
                </a:solidFill>
              </a:rPr>
              <a:t>各項目で鋳造が持っている</a:t>
            </a:r>
            <a:r>
              <a:rPr lang="en-US" altLang="ja-JP" dirty="0">
                <a:solidFill>
                  <a:sysClr val="windowText" lastClr="000000"/>
                </a:solidFill>
              </a:rPr>
              <a:t>Excel</a:t>
            </a:r>
            <a:r>
              <a:rPr lang="ja-JP" altLang="en-US" dirty="0">
                <a:solidFill>
                  <a:sysClr val="windowText" lastClr="000000"/>
                </a:solidFill>
              </a:rPr>
              <a:t>のどのセルを使用すれば良いか確認できる？</a:t>
            </a:r>
            <a:endParaRPr lang="en-US" altLang="ja-JP" dirty="0">
              <a:solidFill>
                <a:sysClr val="windowText" lastClr="000000"/>
              </a:solidFill>
            </a:endParaRPr>
          </a:p>
          <a:p>
            <a:pPr algn="ctr"/>
            <a:r>
              <a:rPr lang="ja-JP" altLang="en-US" dirty="0">
                <a:solidFill>
                  <a:sysClr val="windowText" lastClr="000000"/>
                </a:solidFill>
              </a:rPr>
              <a:t>次のページの</a:t>
            </a:r>
            <a:r>
              <a:rPr lang="en-US" altLang="ja-JP" dirty="0">
                <a:solidFill>
                  <a:sysClr val="windowText" lastClr="000000"/>
                </a:solidFill>
              </a:rPr>
              <a:t>HP</a:t>
            </a:r>
            <a:r>
              <a:rPr lang="ja-JP" altLang="en-US">
                <a:solidFill>
                  <a:sysClr val="windowText" lastClr="000000"/>
                </a:solidFill>
              </a:rPr>
              <a:t>参考に。</a:t>
            </a:r>
            <a:endParaRPr lang="en-US" altLang="ja-JP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69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166</Words>
  <Application>Microsoft Office PowerPoint</Application>
  <PresentationFormat>ワイド画面</PresentationFormat>
  <Paragraphs>71</Paragraphs>
  <Slides>2</Slides>
  <Notes>2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BIZ UDPゴシック</vt:lpstr>
      <vt:lpstr>Meiryo UI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NAOTOSHI TANAKA (田中 尚敏)</dc:creator>
  <cp:lastModifiedBy>TAKUMA KAWAKAMI (川上 拓真)</cp:lastModifiedBy>
  <cp:revision>4</cp:revision>
  <dcterms:created xsi:type="dcterms:W3CDTF">2026-05-07T00:50:13Z</dcterms:created>
  <dcterms:modified xsi:type="dcterms:W3CDTF">2026-05-15T01:20:07Z</dcterms:modified>
</cp:coreProperties>
</file>